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68" r:id="rId3"/>
  </p:sldMasterIdLst>
  <p:notesMasterIdLst>
    <p:notesMasterId r:id="rId41"/>
  </p:notesMasterIdLst>
  <p:sldIdLst>
    <p:sldId id="256" r:id="rId4"/>
    <p:sldId id="309" r:id="rId5"/>
    <p:sldId id="469" r:id="rId6"/>
    <p:sldId id="310" r:id="rId7"/>
    <p:sldId id="257" r:id="rId8"/>
    <p:sldId id="444" r:id="rId9"/>
    <p:sldId id="445" r:id="rId10"/>
    <p:sldId id="446" r:id="rId11"/>
    <p:sldId id="470" r:id="rId12"/>
    <p:sldId id="471" r:id="rId13"/>
    <p:sldId id="429" r:id="rId14"/>
    <p:sldId id="448" r:id="rId15"/>
    <p:sldId id="468" r:id="rId16"/>
    <p:sldId id="449" r:id="rId17"/>
    <p:sldId id="450" r:id="rId18"/>
    <p:sldId id="459" r:id="rId19"/>
    <p:sldId id="457" r:id="rId20"/>
    <p:sldId id="428" r:id="rId21"/>
    <p:sldId id="453" r:id="rId22"/>
    <p:sldId id="451" r:id="rId23"/>
    <p:sldId id="465" r:id="rId24"/>
    <p:sldId id="458" r:id="rId25"/>
    <p:sldId id="454" r:id="rId26"/>
    <p:sldId id="455" r:id="rId27"/>
    <p:sldId id="466" r:id="rId28"/>
    <p:sldId id="456" r:id="rId29"/>
    <p:sldId id="463" r:id="rId30"/>
    <p:sldId id="461" r:id="rId31"/>
    <p:sldId id="442" r:id="rId32"/>
    <p:sldId id="460" r:id="rId33"/>
    <p:sldId id="462" r:id="rId34"/>
    <p:sldId id="464" r:id="rId35"/>
    <p:sldId id="443" r:id="rId36"/>
    <p:sldId id="276" r:id="rId37"/>
    <p:sldId id="286" r:id="rId38"/>
    <p:sldId id="277" r:id="rId39"/>
    <p:sldId id="26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4FBEE-D1E1-40AE-8D3B-E542CBB9206F}" v="7" dt="2024-04-18T19:02:50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6C9BF-1203-473F-B443-BCD6EB28A452}" type="datetimeFigureOut">
              <a:rPr lang="pl-PL" smtClean="0"/>
              <a:t>15.05.2024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787F3-AA3C-4AF6-B142-8D81FEA671A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921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92286-4AA4-4E55-98B6-FFAF34B74A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0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End-to end visibility into how data flows and consumed in your organization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92286-4AA4-4E55-98B6-FFAF34B74A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50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992286-4AA4-4E55-98B6-FFAF34B74A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71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E8-D4CE-2F58-1510-F9C515512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55C5C-17E7-BAFE-2DE1-B2D645514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32DA2-9F3D-CBEC-4755-6E1918EF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CE76-640E-5157-7B51-6A9305B8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BD15F-ED34-89FB-D132-ACE11214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863A-C6E3-2A45-6E79-3EAD718C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9438-72B6-1420-F28B-4C31D93B2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39C1C-2569-9C57-865C-DE7D32711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30CCC-4C22-5A33-5E30-D47024D6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FC9A7-FF49-4545-B2D5-672A0F4E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CF51-49D9-00BB-B689-26C03AB6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9D5F-480F-8497-ED83-BA0FB63D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865057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475AD-A3DA-6F7F-DEE3-4A0D55FF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50444-C4B7-BF77-E77E-32363E5DE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E2C262-6AE0-AAE5-11C9-FDF32E4CE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7F91-2EC2-E4F2-334F-4C0C1AAE2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DF604-7A2C-09FA-748F-0AA262B0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5CDB47-8ECC-918D-17AB-7EABD292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7ED50-068B-EB42-17A0-EF4332862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5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2BD0-3E8F-915C-23F3-4FFF40C2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7ABD-964D-D1CB-61C2-086DBC52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9639E-E6C4-F10B-274F-ECD5D6F9B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FADB-9722-FDB8-B825-864C61B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912-2EB3-7935-32F8-6C235A03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E4228-55C4-BA66-9130-8E67E9D3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126836"/>
            <a:ext cx="6172200" cy="47342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ACB25-3607-0C37-09BE-F9B3381E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49070-EE56-FD1E-9EE1-4782C908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91F71-1703-5E8F-1C8A-AAA2026B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BC3BA-9DAF-76B5-0592-BF039C40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C3EE-DD3D-CC0A-9622-34AF2925E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F5ECF-C541-6FC8-65E5-0C48F86A9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17600"/>
            <a:ext cx="6172200" cy="4743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8BC86-F3CB-0712-0F2B-63F3D994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008B2-EEFD-36BF-E8C7-B270B96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7105F-11BE-92C7-4A21-3AA3CF93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3FA3-679C-7B34-E566-8D1680AA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09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17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6F395-F0CD-D071-58F0-98D92341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E10D7-DCE6-9773-E24E-4EBCF260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F035-63A4-992E-886B-D827C2C8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127" y="857465"/>
            <a:ext cx="4657761" cy="957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spc="300">
                <a:latin typeface="Malleable-FP" panose="00000500000000000000" pitchFamily="50" charset="0"/>
              </a:defRPr>
            </a:lvl1pPr>
          </a:lstStyle>
          <a:p>
            <a:pPr lvl="0"/>
            <a:r>
              <a:rPr lang="pl-PL" dirty="0" err="1"/>
              <a:t>Text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A9DE3-A9E8-3AD1-1629-440687DDAD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126" y="241902"/>
            <a:ext cx="1935648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3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1169039" y="202804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QUESTIONS 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&amp;</a:t>
            </a:r>
          </a:p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  <a:latin typeface="Malleable-FP Thin" panose="00000500000000000000"/>
              </a:rPr>
              <a:t>ANSWERS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2857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40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F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37612B7-1133-46F3-9EAD-6B8853334AE5}"/>
              </a:ext>
            </a:extLst>
          </p:cNvPr>
          <p:cNvSpPr/>
          <p:nvPr userDrawn="1"/>
        </p:nvSpPr>
        <p:spPr>
          <a:xfrm>
            <a:off x="990600" y="2707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pl-PL" sz="5400" b="1" dirty="0">
                <a:solidFill>
                  <a:schemeClr val="accent2">
                    <a:lumMod val="75000"/>
                  </a:schemeClr>
                </a:solidFill>
              </a:rPr>
              <a:t>THANK YOU!</a:t>
            </a:r>
            <a:endParaRPr lang="en-US" sz="5400" b="1" dirty="0">
              <a:solidFill>
                <a:schemeClr val="accent2">
                  <a:lumMod val="75000"/>
                </a:schemeClr>
              </a:solidFill>
              <a:latin typeface="Malleable-FP Thin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26061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E24B-F92D-460A-B1CB-768D464D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4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9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4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25EA-0E57-B9F1-AC24-990C20A0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79B0-CA2E-970B-8434-A2AF7752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DF931-E3C1-1E0C-C038-6A1262E8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CAE79-9B1B-D6B6-2729-9A5E2B9E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088A7-4D4B-E298-37B1-F77B3916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1FD6-33E0-2040-45C9-164DEC5A9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BDA95-0DDB-08BC-079E-0F75B082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560B5-F692-EDD5-6D04-D9A5EE7C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7E0E-5288-F7B7-8530-D3F6A9DE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AA9C9-DC12-1035-8CEB-55828072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20FCF-99F2-7A24-42F1-EBD4F337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47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20CC-F572-DE62-0AAB-CCC45741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2F9E-3C55-8F8A-D67A-7C9AA57BE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218A68-7E6F-4792-81EA-3F8FCF2AD9D6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732D-4FFE-1FB3-4CFA-9B128DD83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B36AF-2FAC-96CE-CCF7-B6189B2DE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D103C2-89A1-4FCA-87EF-DAE6FA725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swald" pitchFamily="2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swald" pitchFamily="2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swald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swald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swald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594F8B33-1181-4A59-AFB7-C9CE85C267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8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F72883AA-99FA-47D9-866C-AE2E3F2E22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2429435"/>
            <a:ext cx="1246094" cy="4229098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2B93437F-B4B0-4902-9A87-8E5F539D43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45238" y="1646782"/>
            <a:ext cx="6635276" cy="44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api/workspace/introduction" TargetMode="External"/><Relationship Id="rId2" Type="http://schemas.openxmlformats.org/officeDocument/2006/relationships/hyperlink" Target="https://github.com/databrickslabs/ucx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databricks.com/en/dev-tools/cli/index.html" TargetMode="External"/><Relationship Id="rId4" Type="http://schemas.openxmlformats.org/officeDocument/2006/relationships/hyperlink" Target="https://docs.databricks.com/en/dev-tools/sdk-python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admin/users-groups/groups.html#overview-of-group-managemen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atabricks.com/en/data-governance/unity-catalog/migrate.html#wizard-bulk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github.com/databrickslabs/ucx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hyperlink" Target="https://docs.databricks.com/en/data-governance/unity-catalog/migrate.html#clone" TargetMode="External"/><Relationship Id="rId4" Type="http://schemas.openxmlformats.org/officeDocument/2006/relationships/hyperlink" Target="https://docs.databricks.com/en/data-governance/unity-catalog/migrate.html#syn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data-monolith-to-mesh.html#TheParadigmShiftTowardsADataMesh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youtube.com/watch?v=BYob0cGW0Nk&amp;t=5408s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BYob0cGW0Nk&amp;t=5408s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atabricks/administration-guide/system-tab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youtube.com/watch?v=BYob0cGW0Nk&amp;t=5408s" TargetMode="Externa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tkrawczyk@future-processing.com" TargetMode="External"/><Relationship Id="rId2" Type="http://schemas.openxmlformats.org/officeDocument/2006/relationships/hyperlink" Target="mailto:tomasz.k.krawczyk@gmail.com" TargetMode="Externa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5.png"/><Relationship Id="rId7" Type="http://schemas.openxmlformats.org/officeDocument/2006/relationships/hyperlink" Target="mailto:tkrawczyk@future-processing.co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mailto:tomasz.k.krawczyk@gmail.com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github.com/fp-datasolution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ma.org/cpages/body-of-knowledge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3F91-B0F6-F32C-9685-D17905EA7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3582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Governance </a:t>
            </a:r>
            <a:br>
              <a:rPr lang="en-US" dirty="0"/>
            </a:br>
            <a:r>
              <a:rPr lang="en-US" dirty="0"/>
              <a:t>z </a:t>
            </a:r>
            <a:r>
              <a:rPr lang="en-US" dirty="0">
                <a:solidFill>
                  <a:schemeClr val="accent2"/>
                </a:solidFill>
              </a:rPr>
              <a:t>Databricks Unity Catalog 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raport</a:t>
            </a:r>
            <a:r>
              <a:rPr lang="en-US" dirty="0"/>
              <a:t> z </a:t>
            </a:r>
            <a:r>
              <a:rPr lang="en-US" dirty="0" err="1"/>
              <a:t>wdrożenia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95A24-37C0-A695-CCE7-96772F48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646"/>
            <a:ext cx="9144000" cy="1655762"/>
          </a:xfrm>
        </p:spPr>
        <p:txBody>
          <a:bodyPr/>
          <a:lstStyle/>
          <a:p>
            <a:r>
              <a:rPr lang="en-US" noProof="0" dirty="0"/>
              <a:t>Tomasz Krawczyk</a:t>
            </a:r>
          </a:p>
          <a:p>
            <a:r>
              <a:rPr lang="en-US" dirty="0"/>
              <a:t>Data Architect/ Data Engineer</a:t>
            </a:r>
          </a:p>
          <a:p>
            <a:endParaRPr lang="en-US" noProof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4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EA95F2-05A0-8FC3-413D-1F717C00A2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230996" cy="957299"/>
          </a:xfrm>
        </p:spPr>
        <p:txBody>
          <a:bodyPr/>
          <a:lstStyle/>
          <a:p>
            <a:r>
              <a:rPr lang="en-US" sz="6000" dirty="0">
                <a:latin typeface="Oswald" panose="00000500000000000000" pitchFamily="2" charset="-18"/>
              </a:rPr>
              <a:t>UC- Query Lifecycle</a:t>
            </a:r>
            <a:endParaRPr lang="pl-PL" sz="6000" dirty="0">
              <a:latin typeface="Oswald" panose="00000500000000000000" pitchFamily="2" charset="-1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375AA-314F-7238-64C3-C7E32AED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45" y="1963681"/>
            <a:ext cx="10480197" cy="406358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E2AF6BE8-246A-5A86-E69D-8178DB8F84BC}"/>
              </a:ext>
            </a:extLst>
          </p:cNvPr>
          <p:cNvSpPr txBox="1"/>
          <p:nvPr/>
        </p:nvSpPr>
        <p:spPr>
          <a:xfrm>
            <a:off x="10420201" y="6027261"/>
            <a:ext cx="1339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Databrikcs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886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1DC85-22E3-D648-4A4F-51BE5C5C9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2"/>
                </a:solidFill>
                <a:latin typeface="Oswald" panose="00000500000000000000" pitchFamily="2" charset="-18"/>
              </a:rPr>
              <a:t>Unity Catalog Structure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7FBA0E-6857-B46C-8857-533BA464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42" y="1336114"/>
            <a:ext cx="9725869" cy="5078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495721-6CF8-F229-41AD-C05825E0D784}"/>
              </a:ext>
            </a:extLst>
          </p:cNvPr>
          <p:cNvSpPr txBox="1"/>
          <p:nvPr/>
        </p:nvSpPr>
        <p:spPr>
          <a:xfrm>
            <a:off x="6882579" y="3875354"/>
            <a:ext cx="43317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Three-Level Namespace</a:t>
            </a:r>
            <a:r>
              <a:rPr lang="en-US" sz="2800" b="1" dirty="0">
                <a:solidFill>
                  <a:srgbClr val="FF5F00"/>
                </a:solidFill>
                <a:latin typeface="Calibri" panose="020F0502020204030204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{catalog}.{schema}.{object}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D789C-CFAA-3A12-BF9B-34765388181E}"/>
              </a:ext>
            </a:extLst>
          </p:cNvPr>
          <p:cNvSpPr/>
          <p:nvPr/>
        </p:nvSpPr>
        <p:spPr>
          <a:xfrm>
            <a:off x="4503174" y="3856213"/>
            <a:ext cx="1868129" cy="139421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A226DF-507B-0F08-09BD-ACAA1ABA40C7}"/>
              </a:ext>
            </a:extLst>
          </p:cNvPr>
          <p:cNvSpPr/>
          <p:nvPr/>
        </p:nvSpPr>
        <p:spPr>
          <a:xfrm>
            <a:off x="1394942" y="5250427"/>
            <a:ext cx="9155071" cy="139421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6549E-08C3-F447-0DA7-E04456CC976D}"/>
              </a:ext>
            </a:extLst>
          </p:cNvPr>
          <p:cNvSpPr/>
          <p:nvPr/>
        </p:nvSpPr>
        <p:spPr>
          <a:xfrm>
            <a:off x="4503173" y="2692043"/>
            <a:ext cx="1868129" cy="114198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48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7E9D4-E640-03C3-4EBD-26E6B2AA7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528913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Migration to Unity Catalog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6C07A-8D5D-65C4-A451-053376891A24}"/>
              </a:ext>
            </a:extLst>
          </p:cNvPr>
          <p:cNvSpPr txBox="1"/>
          <p:nvPr/>
        </p:nvSpPr>
        <p:spPr>
          <a:xfrm>
            <a:off x="1796143" y="2210191"/>
            <a:ext cx="99604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Strategy for migrating to Unity Catalog: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Assess current data 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Define your goals and requirements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Plan the migration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Prepare the Unity Catalog environment(s)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Migrate the data and processes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Test the migration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Optimize the performance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Monitor and maintain the Unity Catalog environment</a:t>
            </a:r>
            <a:endParaRPr kumimoji="0" lang="pl-PL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A03C4AD-9BC3-73ED-F2DE-4BC8F93BC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13" y="2133991"/>
            <a:ext cx="688330" cy="81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3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6983D-76E9-F1F7-A115-0D617A395E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6" y="857465"/>
            <a:ext cx="10469523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High Level Roadmap to Unity Catalog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pl-PL" sz="4400" dirty="0">
              <a:latin typeface="Oswald" panose="00000500000000000000" pitchFamily="2" charset="-18"/>
            </a:endParaRPr>
          </a:p>
          <a:p>
            <a:endParaRPr lang="pl-PL" sz="4400" dirty="0">
              <a:latin typeface="Oswald" panose="00000500000000000000" pitchFamily="2" charset="-18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B4AAC7-8E58-2844-4510-6340069F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66" y="2295511"/>
            <a:ext cx="10469524" cy="4123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DC892-1278-DEE8-C2AB-A93D9FC1AB8D}"/>
              </a:ext>
            </a:extLst>
          </p:cNvPr>
          <p:cNvSpPr txBox="1"/>
          <p:nvPr/>
        </p:nvSpPr>
        <p:spPr>
          <a:xfrm>
            <a:off x="930351" y="1697644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Steps to consider for a full upgrade</a:t>
            </a:r>
          </a:p>
        </p:txBody>
      </p:sp>
    </p:spTree>
    <p:extLst>
      <p:ext uri="{BB962C8B-B14F-4D97-AF65-F5344CB8AC3E}">
        <p14:creationId xmlns:p14="http://schemas.microsoft.com/office/powerpoint/2010/main" val="2087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F53D3-2644-28FB-CDF1-4CEFB69DA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909913" cy="957299"/>
          </a:xfrm>
        </p:spPr>
        <p:txBody>
          <a:bodyPr/>
          <a:lstStyle/>
          <a:p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Assess</a:t>
            </a:r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architecture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40A39-A7FD-D3CD-7299-B4BDF9BDFA40}"/>
              </a:ext>
            </a:extLst>
          </p:cNvPr>
          <p:cNvSpPr txBox="1"/>
          <p:nvPr/>
        </p:nvSpPr>
        <p:spPr>
          <a:xfrm>
            <a:off x="604365" y="2090172"/>
            <a:ext cx="44849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data architecture: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Identify the data sources/stores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Identify the data pipelines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Identify the data consumers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Analyze the performance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Analyze the scalability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Analyze the security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Analyze the compliance (GDPR, HIPAA)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95A84-1120-59D8-EF0E-31929759EBC6}"/>
              </a:ext>
            </a:extLst>
          </p:cNvPr>
          <p:cNvSpPr txBox="1"/>
          <p:nvPr/>
        </p:nvSpPr>
        <p:spPr>
          <a:xfrm>
            <a:off x="5205025" y="2090172"/>
            <a:ext cx="714516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Useful Tools: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UCX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https://github.com/databrickslabs/ucx</a:t>
            </a:r>
            <a:endParaRPr kumimoji="0" lang="pl-PL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Databricks</a:t>
            </a:r>
            <a:r>
              <a:rPr lang="pl-PL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REST API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https://docs.databricks.com/api/workspace/introduction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SDK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https://docs.databricks.com/en/dev-tools/sdk-python.html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CLI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https://docs.databricks.com/en/dev-tools/cli/index.html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1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08448C-3C27-AC59-9B69-8AB0099A3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644005"/>
            <a:ext cx="7171255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Migrate to Unity Catalog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9AFA-726C-FA34-1B34-054F1C00DC82}"/>
              </a:ext>
            </a:extLst>
          </p:cNvPr>
          <p:cNvSpPr txBox="1"/>
          <p:nvPr/>
        </p:nvSpPr>
        <p:spPr>
          <a:xfrm>
            <a:off x="792127" y="1887648"/>
            <a:ext cx="601354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 approaches: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All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in one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”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approach involves migrating all the data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processes at once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11171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“Small steps method”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method involves migrating data and applications in stages or increments. This allows for testing and validation after each step, reducing the risk of downtime or data loss.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F7A26-3E26-88D7-0C26-1E27DCDBD48C}"/>
              </a:ext>
            </a:extLst>
          </p:cNvPr>
          <p:cNvSpPr txBox="1"/>
          <p:nvPr/>
        </p:nvSpPr>
        <p:spPr>
          <a:xfrm>
            <a:off x="1223921" y="5145226"/>
            <a:ext cx="4484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Objects dependencies </a:t>
            </a: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DF8C3124-ECD9-4D97-88A9-F30723CBB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70" y="886990"/>
            <a:ext cx="4979930" cy="56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0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0B782-CADB-8D6A-1975-6BF85998A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8" y="1937656"/>
            <a:ext cx="11155100" cy="46635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F42EC7-FFCF-640C-7C73-1721534F0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715265" cy="957299"/>
          </a:xfrm>
        </p:spPr>
        <p:txBody>
          <a:bodyPr/>
          <a:lstStyle/>
          <a:p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Assess</a:t>
            </a:r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architecture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UCX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5D188-461E-A662-64D7-049235EF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2110"/>
            <a:ext cx="6081287" cy="24690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3084EC-E91A-B60E-A14B-CB32F58F30B3}"/>
              </a:ext>
            </a:extLst>
          </p:cNvPr>
          <p:cNvSpPr/>
          <p:nvPr/>
        </p:nvSpPr>
        <p:spPr>
          <a:xfrm>
            <a:off x="792127" y="2372616"/>
            <a:ext cx="1673281" cy="97246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85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C29647-31A2-C795-B9DC-2F24784CF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5134111" cy="957299"/>
          </a:xfrm>
        </p:spPr>
        <p:txBody>
          <a:bodyPr/>
          <a:lstStyle/>
          <a:p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Assess</a:t>
            </a:r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architecture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22FBB-B50A-83B0-2F2A-02F9EA1C7EB0}"/>
              </a:ext>
            </a:extLst>
          </p:cNvPr>
          <p:cNvSpPr txBox="1"/>
          <p:nvPr/>
        </p:nvSpPr>
        <p:spPr>
          <a:xfrm>
            <a:off x="631371" y="2125124"/>
            <a:ext cx="55508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Databases: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 DATABASES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SDK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DLT Pipeline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SDK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Notebooks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Git Repo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Notebooks-Databases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Script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25C579-89BD-BE5E-B396-9F7A4C770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363" y="4292588"/>
            <a:ext cx="5342083" cy="2049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CBE669-D285-159A-6678-4B531B50F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34" y="538524"/>
            <a:ext cx="5304378" cy="15667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27ED20-9B03-0710-86A2-D65E7F92E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4734"/>
            <a:ext cx="5271331" cy="19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69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FA8B44-9617-21F5-E71B-A6E2AD588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Databricks Unity Catalog on Azure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DF686-08FE-4265-D50D-F88FC2376C12}"/>
              </a:ext>
            </a:extLst>
          </p:cNvPr>
          <p:cNvSpPr txBox="1"/>
          <p:nvPr/>
        </p:nvSpPr>
        <p:spPr>
          <a:xfrm>
            <a:off x="792127" y="2351890"/>
            <a:ext cx="4001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/>
              </a:rPr>
              <a:t>https://accounts.azuredatabricks.net/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F169EA-FE30-BCF0-5482-2149D3501DF3}"/>
              </a:ext>
            </a:extLst>
          </p:cNvPr>
          <p:cNvSpPr txBox="1"/>
          <p:nvPr/>
        </p:nvSpPr>
        <p:spPr>
          <a:xfrm>
            <a:off x="792127" y="2229714"/>
            <a:ext cx="183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 Console: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45499-B953-4A0D-AA45-E2EC116F1586}"/>
              </a:ext>
            </a:extLst>
          </p:cNvPr>
          <p:cNvSpPr txBox="1"/>
          <p:nvPr/>
        </p:nvSpPr>
        <p:spPr>
          <a:xfrm>
            <a:off x="792127" y="301399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AD Global Administrator role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9F3FBB-9337-1AE8-63A3-4858DD9F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27" y="3526666"/>
            <a:ext cx="390525" cy="476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176F1C-0D83-8B6F-4441-283DAAD9A144}"/>
              </a:ext>
            </a:extLst>
          </p:cNvPr>
          <p:cNvSpPr txBox="1"/>
          <p:nvPr/>
        </p:nvSpPr>
        <p:spPr>
          <a:xfrm>
            <a:off x="1182652" y="3580125"/>
            <a:ext cx="4604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Connector for Azure Databricks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is an Azure resource that lets you connect managed identities to an Azure Databricks account.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C1658-6574-8DCF-C084-B42FBF874C03}"/>
              </a:ext>
            </a:extLst>
          </p:cNvPr>
          <p:cNvSpPr txBox="1"/>
          <p:nvPr/>
        </p:nvSpPr>
        <p:spPr>
          <a:xfrm>
            <a:off x="858277" y="4941138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Managed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location in an Azure Data Lake Storage Gen2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container to store data and metadata</a:t>
            </a:r>
          </a:p>
        </p:txBody>
      </p:sp>
      <p:pic>
        <p:nvPicPr>
          <p:cNvPr id="6" name="Picture 5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C8599C45-643E-7EE0-BBED-AFD403F03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43" y="1453513"/>
            <a:ext cx="6219982" cy="462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CD7289-11F6-331D-AD9E-18D538E4B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719843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– Users Management</a:t>
            </a:r>
          </a:p>
          <a:p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  <a:p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8AA175-216E-C228-A610-4B70BA85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71" y="1336114"/>
            <a:ext cx="8389629" cy="4288984"/>
          </a:xfrm>
          <a:prstGeom prst="rect">
            <a:avLst/>
          </a:prstGeom>
        </p:spPr>
      </p:pic>
      <p:sp>
        <p:nvSpPr>
          <p:cNvPr id="8" name="pole tekstowe 15">
            <a:extLst>
              <a:ext uri="{FF2B5EF4-FFF2-40B4-BE49-F238E27FC236}">
                <a16:creationId xmlns:a16="http://schemas.microsoft.com/office/drawing/2014/main" id="{101F3EAD-9204-0E0A-6F65-BCBE1B016F4B}"/>
              </a:ext>
            </a:extLst>
          </p:cNvPr>
          <p:cNvSpPr txBox="1"/>
          <p:nvPr/>
        </p:nvSpPr>
        <p:spPr>
          <a:xfrm>
            <a:off x="619739" y="3352721"/>
            <a:ext cx="559818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ENTRA ID – Groups and Users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 only on the Group Level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 Admins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Workspace Admins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Local Groups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https://docs.databricks.com/en/admin/users-groups/groups.html#overview-of-group-management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IS_ACCOUNT_GROUP_MEMBER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Sans"/>
                <a:ea typeface="+mn-ea"/>
                <a:cs typeface="+mn-cs"/>
              </a:rPr>
              <a:t> account level)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sng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IS_MEMBER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Sans"/>
                <a:ea typeface="+mn-ea"/>
                <a:cs typeface="+mn-cs"/>
              </a:rPr>
              <a:t>workspace local group)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19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4" name="Freeform: Shape 3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13D4950-93FD-5C78-6897-BD78578EE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2563" y="229025"/>
            <a:ext cx="8006873" cy="55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3B0F3-F1FE-B29E-21E6-6E9B0D0F8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838010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DBR Workspaces 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7514E1-3FF9-2B9D-809C-9BAEB52F5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642" y="2326640"/>
            <a:ext cx="6432029" cy="3428679"/>
          </a:xfrm>
          <a:prstGeom prst="rect">
            <a:avLst/>
          </a:prstGeom>
        </p:spPr>
      </p:pic>
      <p:sp>
        <p:nvSpPr>
          <p:cNvPr id="7" name="pole tekstowe 3">
            <a:extLst>
              <a:ext uri="{FF2B5EF4-FFF2-40B4-BE49-F238E27FC236}">
                <a16:creationId xmlns:a16="http://schemas.microsoft.com/office/drawing/2014/main" id="{2EEA5490-1C9D-D87A-339B-5A165949CD13}"/>
              </a:ext>
            </a:extLst>
          </p:cNvPr>
          <p:cNvSpPr txBox="1"/>
          <p:nvPr/>
        </p:nvSpPr>
        <p:spPr>
          <a:xfrm>
            <a:off x="713849" y="2183115"/>
            <a:ext cx="41934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DBR Workspaces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(Dev,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l-PL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…)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Business (Sales, Marketing…)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DBR Workspace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Containers(e.g. Silver, Gold)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Mounting points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</a:t>
            </a:r>
          </a:p>
        </p:txBody>
      </p:sp>
      <p:sp>
        <p:nvSpPr>
          <p:cNvPr id="8" name="pole tekstowe 3">
            <a:extLst>
              <a:ext uri="{FF2B5EF4-FFF2-40B4-BE49-F238E27FC236}">
                <a16:creationId xmlns:a16="http://schemas.microsoft.com/office/drawing/2014/main" id="{373A62AF-F8C9-97E9-0F02-F957BA106423}"/>
              </a:ext>
            </a:extLst>
          </p:cNvPr>
          <p:cNvSpPr txBox="1"/>
          <p:nvPr/>
        </p:nvSpPr>
        <p:spPr>
          <a:xfrm>
            <a:off x="1022030" y="4491439"/>
            <a:ext cx="4410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 Strategy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existing structure and resources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new </a:t>
            </a:r>
          </a:p>
        </p:txBody>
      </p:sp>
    </p:spTree>
    <p:extLst>
      <p:ext uri="{BB962C8B-B14F-4D97-AF65-F5344CB8AC3E}">
        <p14:creationId xmlns:p14="http://schemas.microsoft.com/office/powerpoint/2010/main" val="362183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A3B0F3-F1FE-B29E-21E6-6E9B0D0F8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3897859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Structure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3" name="pole tekstowe 3">
            <a:extLst>
              <a:ext uri="{FF2B5EF4-FFF2-40B4-BE49-F238E27FC236}">
                <a16:creationId xmlns:a16="http://schemas.microsoft.com/office/drawing/2014/main" id="{81264FBA-53F6-D507-7FCC-F50975FEB05E}"/>
              </a:ext>
            </a:extLst>
          </p:cNvPr>
          <p:cNvSpPr txBox="1"/>
          <p:nvPr/>
        </p:nvSpPr>
        <p:spPr>
          <a:xfrm>
            <a:off x="792127" y="2223835"/>
            <a:ext cx="29742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OLD WORLD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DBR mounting point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per Zone*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Location 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</p:txBody>
      </p:sp>
      <p:sp>
        <p:nvSpPr>
          <p:cNvPr id="5" name="pole tekstowe 3">
            <a:extLst>
              <a:ext uri="{FF2B5EF4-FFF2-40B4-BE49-F238E27FC236}">
                <a16:creationId xmlns:a16="http://schemas.microsoft.com/office/drawing/2014/main" id="{1437EE09-A780-DC78-DDC1-F0CD2B6E7F40}"/>
              </a:ext>
            </a:extLst>
          </p:cNvPr>
          <p:cNvSpPr txBox="1"/>
          <p:nvPr/>
        </p:nvSpPr>
        <p:spPr>
          <a:xfrm>
            <a:off x="792127" y="4129851"/>
            <a:ext cx="31154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UNITY CATALOG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Storage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Container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Folder Unity Catalog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DBR external location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Catalog (external location)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ileron-semibold"/>
                <a:ea typeface="+mn-ea"/>
                <a:cs typeface="+mn-cs"/>
              </a:rPr>
              <a:t>DBS in Catalog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77DF338-5A11-84CB-F392-CB5BCAE2B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66" y="1278195"/>
            <a:ext cx="8191259" cy="55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2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DBB22-7182-06A4-7641-292E9E4AD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485" y="859219"/>
            <a:ext cx="7162170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Migration to Unity Catalog</a:t>
            </a:r>
          </a:p>
        </p:txBody>
      </p: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434C5CF9-63F4-9113-13A8-E2049E188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27" y="2949818"/>
            <a:ext cx="4745073" cy="295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79FA0-2C17-A5C9-736D-0BCBC5FF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83" y="258652"/>
            <a:ext cx="4179112" cy="3868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41A2F-DF65-A840-97EB-9D25C67DE0D4}"/>
              </a:ext>
            </a:extLst>
          </p:cNvPr>
          <p:cNvSpPr txBox="1"/>
          <p:nvPr/>
        </p:nvSpPr>
        <p:spPr>
          <a:xfrm>
            <a:off x="1341120" y="5981375"/>
            <a:ext cx="311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Assessment/Audit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9DB71-FA39-7A7D-650F-93B038BCEA74}"/>
              </a:ext>
            </a:extLst>
          </p:cNvPr>
          <p:cNvSpPr txBox="1"/>
          <p:nvPr/>
        </p:nvSpPr>
        <p:spPr>
          <a:xfrm>
            <a:off x="7750756" y="4240890"/>
            <a:ext cx="3526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Databases Dependencies Graph</a:t>
            </a:r>
          </a:p>
        </p:txBody>
      </p:sp>
      <p:sp>
        <p:nvSpPr>
          <p:cNvPr id="9" name="pole tekstowe 3">
            <a:extLst>
              <a:ext uri="{FF2B5EF4-FFF2-40B4-BE49-F238E27FC236}">
                <a16:creationId xmlns:a16="http://schemas.microsoft.com/office/drawing/2014/main" id="{1F8CA27F-A2EE-D120-7532-E0EF2AC0EA08}"/>
              </a:ext>
            </a:extLst>
          </p:cNvPr>
          <p:cNvSpPr txBox="1"/>
          <p:nvPr/>
        </p:nvSpPr>
        <p:spPr>
          <a:xfrm>
            <a:off x="6398742" y="4724241"/>
            <a:ext cx="57018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Three-Level Namespace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{catalog}.{schema}.{object}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Hive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metastore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hive_metastore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}.{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0E5A30-BA2D-3D42-4FF1-C69C01C2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97" y="1853641"/>
            <a:ext cx="2034716" cy="67823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EB6B3D0-24F3-3563-11F0-A32203F8E389}"/>
              </a:ext>
            </a:extLst>
          </p:cNvPr>
          <p:cNvSpPr/>
          <p:nvPr/>
        </p:nvSpPr>
        <p:spPr>
          <a:xfrm>
            <a:off x="3925307" y="2471098"/>
            <a:ext cx="284480" cy="34369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9B62069-556D-BD77-EF27-AB051CD658A1}"/>
              </a:ext>
            </a:extLst>
          </p:cNvPr>
          <p:cNvSpPr/>
          <p:nvPr/>
        </p:nvSpPr>
        <p:spPr>
          <a:xfrm rot="16200000">
            <a:off x="6478769" y="3161819"/>
            <a:ext cx="432093" cy="63117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077C8-CB02-21F4-53F2-9874525C414C}"/>
              </a:ext>
            </a:extLst>
          </p:cNvPr>
          <p:cNvSpPr/>
          <p:nvPr/>
        </p:nvSpPr>
        <p:spPr>
          <a:xfrm>
            <a:off x="8732996" y="339932"/>
            <a:ext cx="781181" cy="70654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649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FFE063-A4B7-EA8B-FFBB-A0D920176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 Migration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01348-1F80-FDC7-2482-DE5C55A0E768}"/>
              </a:ext>
            </a:extLst>
          </p:cNvPr>
          <p:cNvSpPr txBox="1"/>
          <p:nvPr/>
        </p:nvSpPr>
        <p:spPr>
          <a:xfrm>
            <a:off x="991326" y="1750028"/>
            <a:ext cx="656408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UCX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https://github.com/databrickslabs/ucx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Unity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Catalog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upgrade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3"/>
              </a:rPr>
              <a:t>wizard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272B4"/>
              </a:solidFill>
              <a:effectLst/>
              <a:uLnTx/>
              <a:uFillTx/>
              <a:latin typeface="DM Sans" pitchFamily="2" charset="-18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2000" b="0" i="0" u="none" strike="noStrike" kern="1200" cap="none" spc="0" normalizeH="0" baseline="0" noProof="0" dirty="0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4"/>
              </a:rPr>
              <a:t>SYNC SQL </a:t>
            </a:r>
            <a:r>
              <a:rPr kumimoji="0" lang="pl-PL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4"/>
              </a:rPr>
              <a:t>command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272B4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  <a:hlinkClick r:id="rId5"/>
              </a:rPr>
              <a:t>CREATE TABLE CLONE SQL command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6C06F-9FEE-F0CB-4DE1-14740B056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463" y="4119604"/>
            <a:ext cx="10362194" cy="213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66621-829E-6C65-E60A-6C9F51498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560" y="1894531"/>
            <a:ext cx="5604798" cy="19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3D546-A92E-A615-9667-E3D2437E7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314729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Processes Migration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757CC-53E3-4F47-DEC2-B39E7DEA5078}"/>
              </a:ext>
            </a:extLst>
          </p:cNvPr>
          <p:cNvSpPr txBox="1"/>
          <p:nvPr/>
        </p:nvSpPr>
        <p:spPr>
          <a:xfrm>
            <a:off x="688330" y="1571710"/>
            <a:ext cx="42613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Migrate existing all-purpose cluster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w Clusters – 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Cluster Policies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39724-D138-739E-9956-6D00776414EA}"/>
              </a:ext>
            </a:extLst>
          </p:cNvPr>
          <p:cNvSpPr txBox="1"/>
          <p:nvPr/>
        </p:nvSpPr>
        <p:spPr>
          <a:xfrm>
            <a:off x="853214" y="2878641"/>
            <a:ext cx="42613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Jobs /Workflows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Notebooks/Scripts/Queries…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level namespace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Delta Live Tables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Notebooks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level namespace 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202310-A0E3-C4E6-FDE0-36D7B5934674}"/>
              </a:ext>
            </a:extLst>
          </p:cNvPr>
          <p:cNvGrpSpPr/>
          <p:nvPr/>
        </p:nvGrpSpPr>
        <p:grpSpPr>
          <a:xfrm>
            <a:off x="5418312" y="3765792"/>
            <a:ext cx="5432568" cy="1494658"/>
            <a:chOff x="5247717" y="3280541"/>
            <a:chExt cx="5432568" cy="14946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A73E6A-4041-3CC1-66A8-63A8B3CA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9616" y="4035995"/>
              <a:ext cx="5410669" cy="7392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E33B75-32A6-277E-FFEA-572957C254FD}"/>
                </a:ext>
              </a:extLst>
            </p:cNvPr>
            <p:cNvSpPr txBox="1"/>
            <p:nvPr/>
          </p:nvSpPr>
          <p:spPr>
            <a:xfrm>
              <a:off x="5247717" y="3280541"/>
              <a:ext cx="272723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Pipelines/Notebooks Parametrization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2D22A9-413B-A3A9-B07A-341B09A1FF5F}"/>
              </a:ext>
            </a:extLst>
          </p:cNvPr>
          <p:cNvSpPr txBox="1"/>
          <p:nvPr/>
        </p:nvSpPr>
        <p:spPr>
          <a:xfrm>
            <a:off x="1375728" y="5594043"/>
            <a:ext cx="552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spark.databricks.sql.initial.catalog.name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339A7-F29C-95B0-CE80-0E023BC7A2DD}"/>
              </a:ext>
            </a:extLst>
          </p:cNvPr>
          <p:cNvSpPr txBox="1"/>
          <p:nvPr/>
        </p:nvSpPr>
        <p:spPr>
          <a:xfrm>
            <a:off x="1341120" y="5974973"/>
            <a:ext cx="520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(overrides the default catalog for a specific cluster)</a:t>
            </a: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F836EF-2C5B-F238-51F5-2953E864DC30}"/>
              </a:ext>
            </a:extLst>
          </p:cNvPr>
          <p:cNvSpPr txBox="1"/>
          <p:nvPr/>
        </p:nvSpPr>
        <p:spPr>
          <a:xfrm>
            <a:off x="1341120" y="5131793"/>
            <a:ext cx="8934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Spark configuration settings:</a:t>
            </a: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EBEFE11-60F2-6D59-76D3-7D01FEF0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10" y="5447871"/>
            <a:ext cx="5051053" cy="1099160"/>
          </a:xfrm>
          <a:prstGeom prst="rect">
            <a:avLst/>
          </a:prstGeom>
        </p:spPr>
      </p:pic>
      <p:pic>
        <p:nvPicPr>
          <p:cNvPr id="4" name="Picture 3" descr="A black background with blue and grey objects&#10;&#10;Description automatically generated">
            <a:extLst>
              <a:ext uri="{FF2B5EF4-FFF2-40B4-BE49-F238E27FC236}">
                <a16:creationId xmlns:a16="http://schemas.microsoft.com/office/drawing/2014/main" id="{6F60D1AF-C701-9035-20CB-8FC20194F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54" y="1491098"/>
            <a:ext cx="3686816" cy="30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73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3D546-A92E-A615-9667-E3D2437E7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661969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Processes Migration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32067-A8F8-E274-CB66-E81958861FFC}"/>
              </a:ext>
            </a:extLst>
          </p:cNvPr>
          <p:cNvSpPr txBox="1"/>
          <p:nvPr/>
        </p:nvSpPr>
        <p:spPr>
          <a:xfrm>
            <a:off x="792127" y="15659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</a:rPr>
              <a:t>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</a:t>
            </a: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 Sans" pitchFamily="2" charset="-18"/>
                <a:ea typeface="+mn-ea"/>
                <a:cs typeface="+mn-cs"/>
              </a:rPr>
              <a:t>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Bundles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A6888E-F94A-1674-4975-62C56BD6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03" y="2760618"/>
            <a:ext cx="10531753" cy="38941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A4B917-DB4F-6B66-F28A-E45EA731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82" y="1404140"/>
            <a:ext cx="2034716" cy="678239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34E92BD2-DC12-95CE-021E-2711BD326209}"/>
              </a:ext>
            </a:extLst>
          </p:cNvPr>
          <p:cNvSpPr/>
          <p:nvPr/>
        </p:nvSpPr>
        <p:spPr>
          <a:xfrm>
            <a:off x="9093200" y="2082379"/>
            <a:ext cx="284480" cy="343693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1E8C90-E5D3-5FDF-CE63-1A1690EE245E}"/>
              </a:ext>
            </a:extLst>
          </p:cNvPr>
          <p:cNvSpPr txBox="1"/>
          <p:nvPr/>
        </p:nvSpPr>
        <p:spPr>
          <a:xfrm>
            <a:off x="792127" y="2082379"/>
            <a:ext cx="8130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Asset Bundles (DABs) are a new tool for streamlining the development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complex data, analytics, and ML projects for the Databricks platform. </a:t>
            </a:r>
            <a:endParaRPr kumimoji="0" lang="pl-PL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9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AA487-E50A-0D68-DCD6-63A09531D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471920" cy="957299"/>
          </a:xfrm>
        </p:spPr>
        <p:txBody>
          <a:bodyPr/>
          <a:lstStyle/>
          <a:p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Catalog</a:t>
            </a:r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-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Benefits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94669-91F2-CBAE-CDAB-F73568571C40}"/>
              </a:ext>
            </a:extLst>
          </p:cNvPr>
          <p:cNvSpPr txBox="1"/>
          <p:nvPr/>
        </p:nvSpPr>
        <p:spPr>
          <a:xfrm>
            <a:off x="497487" y="2206605"/>
            <a:ext cx="647192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data management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 provides a single place to manage all your data assets, simplifying data discovery, access, and governance.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Improved collaboration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unified catalog, teams can easily share and access data across the organization, promoting collaboration and reducing data silos.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security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 offers robust security features, such as column-level access control and data encryption, to ensure that your data is protected.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Better data quality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centralizing data management, Unity Catalog helps ensure that data is consistent, accurate, and up-to-date, improving data quality and reliability.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productivity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 simplifies data management tasks, such as data discovery, access, and integration, freeing up time for more value-added activities.</a:t>
            </a:r>
            <a:endParaRPr kumimoji="0" lang="pl-PL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BA6967B-5EE9-B633-9EAA-DA42AFCBF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133" y="1458274"/>
            <a:ext cx="4371014" cy="24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11">
            <a:extLst>
              <a:ext uri="{FF2B5EF4-FFF2-40B4-BE49-F238E27FC236}">
                <a16:creationId xmlns:a16="http://schemas.microsoft.com/office/drawing/2014/main" id="{391E2AF2-1605-06B2-CD66-9C99F0645AC3}"/>
              </a:ext>
            </a:extLst>
          </p:cNvPr>
          <p:cNvSpPr txBox="1"/>
          <p:nvPr/>
        </p:nvSpPr>
        <p:spPr>
          <a:xfrm>
            <a:off x="7461133" y="4530324"/>
            <a:ext cx="44940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Governance policies applied by a central 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Production of data artifacts managed by a central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Distributed: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Domain driven production of data artifacts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Entitlements on data owned by domain teams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CBF4072-DA21-904A-E6CC-24FEB4B9C8B4}"/>
              </a:ext>
            </a:extLst>
          </p:cNvPr>
          <p:cNvSpPr txBox="1"/>
          <p:nvPr/>
        </p:nvSpPr>
        <p:spPr>
          <a:xfrm>
            <a:off x="7264047" y="4099432"/>
            <a:ext cx="65627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https://martinfowler.com/articles/data-monolith-to-mesh.html#TheParadigmShiftTowardsADataMesh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2F13DE9-8F85-A173-DA17-F70F13A7DF45}"/>
              </a:ext>
            </a:extLst>
          </p:cNvPr>
          <p:cNvSpPr txBox="1"/>
          <p:nvPr/>
        </p:nvSpPr>
        <p:spPr>
          <a:xfrm>
            <a:off x="7264047" y="3822433"/>
            <a:ext cx="652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511382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CD7289-11F6-331D-AD9E-18D538E4BE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187407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– Permissions</a:t>
            </a:r>
          </a:p>
          <a:p>
            <a:endParaRPr lang="pl-PL" dirty="0"/>
          </a:p>
          <a:p>
            <a:endParaRPr lang="en-US" dirty="0"/>
          </a:p>
        </p:txBody>
      </p:sp>
      <p:sp>
        <p:nvSpPr>
          <p:cNvPr id="3" name="pole tekstowe 3">
            <a:extLst>
              <a:ext uri="{FF2B5EF4-FFF2-40B4-BE49-F238E27FC236}">
                <a16:creationId xmlns:a16="http://schemas.microsoft.com/office/drawing/2014/main" id="{2D9C94E7-E031-7D7E-A74A-B3537E0C6BCE}"/>
              </a:ext>
            </a:extLst>
          </p:cNvPr>
          <p:cNvSpPr txBox="1"/>
          <p:nvPr/>
        </p:nvSpPr>
        <p:spPr>
          <a:xfrm>
            <a:off x="947272" y="2879985"/>
            <a:ext cx="50205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security model 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Databricks Unity Catalog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ANSI SQL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REVOKE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privilege_types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securable_object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principal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ileron-semi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A5BEA2-E66F-B790-79A3-479A5747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425" y="1019510"/>
            <a:ext cx="5959356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7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27D4A4D-2E0F-626C-27B1-8F0A0999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123" y="1554769"/>
            <a:ext cx="5386683" cy="3226763"/>
          </a:xfrm>
          <a:prstGeom prst="rect">
            <a:avLst/>
          </a:prstGeom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95763BF-3FD3-560E-4581-02D9FEC58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9416744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-Security Row filters and column masking</a:t>
            </a:r>
          </a:p>
          <a:p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AE45358-6B2E-9ED0-0922-5FEE911D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35" y="3815076"/>
            <a:ext cx="7019309" cy="8953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64066DD7-E90C-6B99-E01D-546BC80A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88" y="5741461"/>
            <a:ext cx="10315575" cy="89535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B69B51B-2D22-B139-3862-1DF7F68360D9}"/>
              </a:ext>
            </a:extLst>
          </p:cNvPr>
          <p:cNvSpPr txBox="1"/>
          <p:nvPr/>
        </p:nvSpPr>
        <p:spPr>
          <a:xfrm>
            <a:off x="306345" y="2185686"/>
            <a:ext cx="578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IS_ACCOUNT_GROUP_MEMBER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Sans"/>
                <a:ea typeface="+mn-ea"/>
                <a:cs typeface="+mn-cs"/>
              </a:rPr>
              <a:t> account level)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sng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IS_MEMBER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DMSans"/>
                <a:ea typeface="+mn-ea"/>
                <a:cs typeface="+mn-cs"/>
              </a:rPr>
              <a:t>workspace local group)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42B3EEB1-F6C3-0015-4195-F58768C4F97A}"/>
              </a:ext>
            </a:extLst>
          </p:cNvPr>
          <p:cNvSpPr txBox="1"/>
          <p:nvPr/>
        </p:nvSpPr>
        <p:spPr>
          <a:xfrm>
            <a:off x="303584" y="277651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 FILTER FUNCTION</a:t>
            </a: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BEE6885D-3E90-2D1C-97AA-B4AEDAFEE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913" y="3187264"/>
            <a:ext cx="5686425" cy="609600"/>
          </a:xfrm>
          <a:prstGeom prst="rect">
            <a:avLst/>
          </a:prstGeom>
        </p:spPr>
      </p:pic>
      <p:sp>
        <p:nvSpPr>
          <p:cNvPr id="28" name="pole tekstowe 27">
            <a:extLst>
              <a:ext uri="{FF2B5EF4-FFF2-40B4-BE49-F238E27FC236}">
                <a16:creationId xmlns:a16="http://schemas.microsoft.com/office/drawing/2014/main" id="{C5EDBED3-5B89-724C-3382-7B469318AD80}"/>
              </a:ext>
            </a:extLst>
          </p:cNvPr>
          <p:cNvSpPr txBox="1"/>
          <p:nvPr/>
        </p:nvSpPr>
        <p:spPr>
          <a:xfrm>
            <a:off x="792127" y="470869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 MASKING FUNCTION</a:t>
            </a:r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8B505D01-3511-758C-FED7-99E930F0A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535" y="5146480"/>
            <a:ext cx="5010150" cy="52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B2E0C-718D-2E1C-0A03-D168808C629E}"/>
              </a:ext>
            </a:extLst>
          </p:cNvPr>
          <p:cNvSpPr txBox="1"/>
          <p:nvPr/>
        </p:nvSpPr>
        <p:spPr>
          <a:xfrm>
            <a:off x="6886333" y="4912192"/>
            <a:ext cx="53866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Delta Live Tables materialized views and streaming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B31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tables don’t support row filters or column masks.</a:t>
            </a:r>
          </a:p>
        </p:txBody>
      </p:sp>
    </p:spTree>
    <p:extLst>
      <p:ext uri="{BB962C8B-B14F-4D97-AF65-F5344CB8AC3E}">
        <p14:creationId xmlns:p14="http://schemas.microsoft.com/office/powerpoint/2010/main" val="388940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2DD61CC-2D8C-9E05-A7A9-82326C58CA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6511498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–Auditing</a:t>
            </a:r>
          </a:p>
        </p:txBody>
      </p:sp>
      <p:pic>
        <p:nvPicPr>
          <p:cNvPr id="1029" name="Picture 5" descr="ER diagram of information schema">
            <a:extLst>
              <a:ext uri="{FF2B5EF4-FFF2-40B4-BE49-F238E27FC236}">
                <a16:creationId xmlns:a16="http://schemas.microsoft.com/office/drawing/2014/main" id="{AB1C4592-9362-3DD1-E48C-10546ABE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58" y="238022"/>
            <a:ext cx="2302136" cy="6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DE790C2-6AC4-2F7E-013D-8A85C542266A}"/>
              </a:ext>
            </a:extLst>
          </p:cNvPr>
          <p:cNvSpPr txBox="1"/>
          <p:nvPr/>
        </p:nvSpPr>
        <p:spPr>
          <a:xfrm>
            <a:off x="894143" y="2074935"/>
            <a:ext cx="7077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INFORMATION_SCHEMA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 SQL standard based schema, provided in every catalog created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FF04CF40-E83A-3321-541E-BE3C8D36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58" y="2800001"/>
            <a:ext cx="5665694" cy="1336734"/>
          </a:xfrm>
          <a:prstGeom prst="rect">
            <a:avLst/>
          </a:prstGeom>
        </p:spPr>
      </p:pic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CC55BDA-BEEE-B54E-4FC6-44E7C7C39D7A}"/>
              </a:ext>
            </a:extLst>
          </p:cNvPr>
          <p:cNvSpPr txBox="1"/>
          <p:nvPr/>
        </p:nvSpPr>
        <p:spPr>
          <a:xfrm>
            <a:off x="1091005" y="4290844"/>
            <a:ext cx="8214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tables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an Databricks-hosted analytical store of your account’s operational data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8CBACED-7157-5F3A-F828-883F61EB0149}"/>
              </a:ext>
            </a:extLst>
          </p:cNvPr>
          <p:cNvSpPr txBox="1"/>
          <p:nvPr/>
        </p:nvSpPr>
        <p:spPr>
          <a:xfrm>
            <a:off x="1518621" y="5000430"/>
            <a:ext cx="75715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logs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Located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system.access.audit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Billable usage logs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Located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system.billing.usage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Pricing table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Located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system.billing.list_prices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and column lineage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Both tables located under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system.access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Marketplace listing access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Located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system.marketplace.listing_access_events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31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27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1">
            <a:extLst>
              <a:ext uri="{FF2B5EF4-FFF2-40B4-BE49-F238E27FC236}">
                <a16:creationId xmlns:a16="http://schemas.microsoft.com/office/drawing/2014/main" id="{D48CEDED-D735-E230-0F9D-3417B1DA2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63" y="857250"/>
            <a:ext cx="6036900" cy="957263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</a:t>
            </a:r>
          </a:p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 Lineage</a:t>
            </a:r>
          </a:p>
          <a:p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B3F1A91-BB43-2D8C-1FC5-484695E7887D}"/>
              </a:ext>
            </a:extLst>
          </p:cNvPr>
          <p:cNvSpPr txBox="1"/>
          <p:nvPr/>
        </p:nvSpPr>
        <p:spPr>
          <a:xfrm>
            <a:off x="765154" y="2293472"/>
            <a:ext cx="53308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Lineage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supported for all languages and is captured down to the column level. Lineage data includes notebooks, workflows, and dashboards related to the query. 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7FC0608-1982-DE3D-ADBF-05F80A5D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45" y="3771778"/>
            <a:ext cx="8206752" cy="2959925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BCBFDFC-69F3-D207-20C2-6FB5358B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29" y="863315"/>
            <a:ext cx="5533613" cy="58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2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90F3463-332B-109B-E4CE-F3B359E430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8687539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Unity Catalog – Lakehouse Query Federation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C45C167-3291-C73A-503B-2AAEBC900302}"/>
              </a:ext>
            </a:extLst>
          </p:cNvPr>
          <p:cNvSpPr txBox="1"/>
          <p:nvPr/>
        </p:nvSpPr>
        <p:spPr>
          <a:xfrm>
            <a:off x="792126" y="2129005"/>
            <a:ext cx="58054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Lakehouse Query Federation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one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secure  access to all your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Supported 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MySQL ,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PostgreSQL,Amazon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Redshift, Snowflake,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Database, Azure Synapse, </a:t>
            </a:r>
          </a:p>
          <a:p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Google’s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BigQuery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…</a:t>
            </a:r>
            <a:endParaRPr kumimoji="0" lang="pl-PL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</a:t>
            </a:r>
            <a:r>
              <a:rPr kumimoji="0" lang="pl-PL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Fabric</a:t>
            </a:r>
            <a:r>
              <a:rPr lang="pl-PL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 - </a:t>
            </a: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Microsoft </a:t>
            </a:r>
            <a:r>
              <a:rPr kumimoji="0" lang="pl-P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Fabric</a:t>
            </a: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 </a:t>
            </a:r>
            <a:r>
              <a:rPr kumimoji="0" lang="pl-PL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Community</a:t>
            </a: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 Conference</a:t>
            </a:r>
            <a:r>
              <a:rPr lang="pl-PL" b="1" dirty="0">
                <a:solidFill>
                  <a:srgbClr val="0F0F0F"/>
                </a:solidFill>
                <a:latin typeface="Roboto" panose="02000000000000000000" pitchFamily="2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Unified permission controls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Intelligent pushdown optimizations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Accelerated query performance with Materialized 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for R/O operations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9EEC934F-0AD7-579B-E9B2-4E89FCEA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6" y="5804822"/>
            <a:ext cx="7734300" cy="571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F6C88D-0538-48C7-FC4F-013A753C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91" y="1814764"/>
            <a:ext cx="5121672" cy="33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7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2BB0B9-A26B-79E4-E472-0900851600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127" y="857465"/>
            <a:ext cx="7888886" cy="957299"/>
          </a:xfrm>
        </p:spPr>
        <p:txBody>
          <a:bodyPr/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Microsoft Fabric and Databricks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sp>
        <p:nvSpPr>
          <p:cNvPr id="5" name="pole tekstowe 6">
            <a:extLst>
              <a:ext uri="{FF2B5EF4-FFF2-40B4-BE49-F238E27FC236}">
                <a16:creationId xmlns:a16="http://schemas.microsoft.com/office/drawing/2014/main" id="{084B8259-9AE1-0BAA-FE3F-3B740F799537}"/>
              </a:ext>
            </a:extLst>
          </p:cNvPr>
          <p:cNvSpPr txBox="1"/>
          <p:nvPr/>
        </p:nvSpPr>
        <p:spPr>
          <a:xfrm>
            <a:off x="792126" y="2002796"/>
            <a:ext cx="6675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Microsoft </a:t>
            </a:r>
            <a:r>
              <a:rPr kumimoji="0" lang="pl-P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Fabric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 </a:t>
            </a:r>
            <a:r>
              <a:rPr kumimoji="0" lang="pl-P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Community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2"/>
              </a:rPr>
              <a:t> Conference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4B059-1956-B24D-A3FE-62921E453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92" y="2497090"/>
            <a:ext cx="4248103" cy="1926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2CA99-1C10-1BF7-BF6E-C2E1F3F8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76310"/>
            <a:ext cx="5672118" cy="1905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B6749-BB0B-679E-CCDA-45FDC585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92" y="4785014"/>
            <a:ext cx="10440305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5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927412" y="2718036"/>
            <a:ext cx="6024406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-5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DEMO TIME</a:t>
            </a:r>
            <a:endParaRPr kumimoji="0" lang="pl-PL" sz="9600" b="1" i="0" u="none" strike="noStrike" kern="1200" cap="none" spc="-5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30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2895600" y="2718036"/>
            <a:ext cx="299633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-5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 &amp; A</a:t>
            </a:r>
            <a:endParaRPr kumimoji="0" lang="pl-PL" sz="9600" b="1" i="0" u="none" strike="noStrike" kern="1200" cap="none" spc="-5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51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BFF23C-168F-412E-A2C2-FCECE0BD00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4800" b="1" spc="-50" dirty="0">
                <a:solidFill>
                  <a:srgbClr val="FF5F00"/>
                </a:solidFill>
                <a:latin typeface="Calibri Light" panose="020F0302020204030204"/>
                <a:ea typeface="+mj-ea"/>
                <a:cs typeface="+mj-cs"/>
              </a:rPr>
              <a:t>Resources</a:t>
            </a:r>
            <a:endParaRPr lang="pl-PL" sz="4800" b="1" spc="-50" dirty="0">
              <a:solidFill>
                <a:srgbClr val="FF5F0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4AA54-E152-4856-BC65-FF609C1068CB}"/>
              </a:ext>
            </a:extLst>
          </p:cNvPr>
          <p:cNvSpPr/>
          <p:nvPr/>
        </p:nvSpPr>
        <p:spPr>
          <a:xfrm>
            <a:off x="5658523" y="2398572"/>
            <a:ext cx="607807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/>
              </a:rPr>
              <a:t>https://www.databricks.com/product/unity-catalog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/>
              </a:rPr>
              <a:t>https://www.databricks.com/resources/demos/tutorials?itm_data=demo_center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/>
              </a:rPr>
              <a:t>https://learn.microsoft.com/en-us/azure/databricks/sql/language-manual/sql-ref-information-schema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https://learn.microsoft.com/en-us/azure/databricks/administration-guide/system-tables/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https://www.databricks.com/resources/demos/tutorials?itm_data=demo_center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000" kern="0" dirty="0">
              <a:solidFill>
                <a:srgbClr val="FF5F0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000" kern="0" dirty="0">
              <a:solidFill>
                <a:srgbClr val="FF5F00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5D30F553-5313-A90F-4608-7F92048E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62" y="1814764"/>
            <a:ext cx="4635661" cy="4635661"/>
          </a:xfrm>
          <a:prstGeom prst="rect">
            <a:avLst/>
          </a:prstGeom>
        </p:spPr>
      </p:pic>
      <p:sp>
        <p:nvSpPr>
          <p:cNvPr id="4" name="pole tekstowe 6">
            <a:extLst>
              <a:ext uri="{FF2B5EF4-FFF2-40B4-BE49-F238E27FC236}">
                <a16:creationId xmlns:a16="http://schemas.microsoft.com/office/drawing/2014/main" id="{696CF462-E7B5-A523-6484-A1375B7E9326}"/>
              </a:ext>
            </a:extLst>
          </p:cNvPr>
          <p:cNvSpPr txBox="1"/>
          <p:nvPr/>
        </p:nvSpPr>
        <p:spPr>
          <a:xfrm>
            <a:off x="5958084" y="5935477"/>
            <a:ext cx="6675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5"/>
              </a:rPr>
              <a:t>Microsoft </a:t>
            </a:r>
            <a:r>
              <a:rPr kumimoji="0" lang="pl-P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5"/>
              </a:rPr>
              <a:t>Fabric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5"/>
              </a:rPr>
              <a:t> </a:t>
            </a:r>
            <a:r>
              <a:rPr kumimoji="0" lang="pl-P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5"/>
              </a:rPr>
              <a:t>Community</a:t>
            </a:r>
            <a:r>
              <a:rPr kumimoji="0" lang="pl-PL" sz="20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5"/>
              </a:rPr>
              <a:t> Conference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738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36D8A-933B-4BD0-8226-3BE3135DB2E2}"/>
              </a:ext>
            </a:extLst>
          </p:cNvPr>
          <p:cNvSpPr txBox="1"/>
          <p:nvPr/>
        </p:nvSpPr>
        <p:spPr>
          <a:xfrm>
            <a:off x="1426210" y="1792206"/>
            <a:ext cx="627364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600" b="1" i="0" u="none" strike="noStrike" kern="1200" cap="none" spc="-5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endParaRPr kumimoji="0" lang="pl-PL" sz="9600" b="1" i="0" u="none" strike="noStrike" kern="1200" cap="none" spc="-5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F5A5E-BEFB-48D2-98AE-2EA0E2515E40}"/>
              </a:ext>
            </a:extLst>
          </p:cNvPr>
          <p:cNvSpPr txBox="1"/>
          <p:nvPr/>
        </p:nvSpPr>
        <p:spPr>
          <a:xfrm>
            <a:off x="1957705" y="4139964"/>
            <a:ext cx="406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tomasz.k.krawczyk@gmail.com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1CBB0-995B-EDD4-D4BF-A011B65D5092}"/>
              </a:ext>
            </a:extLst>
          </p:cNvPr>
          <p:cNvSpPr txBox="1"/>
          <p:nvPr/>
        </p:nvSpPr>
        <p:spPr>
          <a:xfrm>
            <a:off x="1957705" y="3712918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tkrawczyk@future-processing.com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788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42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66C073-084E-07DC-66CF-079E7745A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7" y="957530"/>
            <a:ext cx="8126586" cy="2755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10EF50-556B-414E-A268-9A82464EE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84" y="1584586"/>
            <a:ext cx="2026474" cy="1916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35ADF7-EE5A-4C74-8C1E-86BDB6868E87}"/>
              </a:ext>
            </a:extLst>
          </p:cNvPr>
          <p:cNvSpPr/>
          <p:nvPr/>
        </p:nvSpPr>
        <p:spPr>
          <a:xfrm>
            <a:off x="1018525" y="4801760"/>
            <a:ext cx="72211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https://github.com/fp-datasolutions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https://github.com/cloud4yourdata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CommunityEvents</a:t>
            </a:r>
          </a:p>
        </p:txBody>
      </p:sp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E4EE5FBA-6960-9AA5-37A3-DE239AED7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1" y="1551007"/>
            <a:ext cx="3427853" cy="3427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994877-708F-B536-86F9-F2FBEE491125}"/>
              </a:ext>
            </a:extLst>
          </p:cNvPr>
          <p:cNvSpPr txBox="1"/>
          <p:nvPr/>
        </p:nvSpPr>
        <p:spPr>
          <a:xfrm>
            <a:off x="1317671" y="6115696"/>
            <a:ext cx="2774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tomasz.k.krawczyk@gmail.com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7D3A5-F5E7-CB26-8C52-8226710A1BF8}"/>
              </a:ext>
            </a:extLst>
          </p:cNvPr>
          <p:cNvSpPr txBox="1"/>
          <p:nvPr/>
        </p:nvSpPr>
        <p:spPr>
          <a:xfrm>
            <a:off x="1317671" y="5774199"/>
            <a:ext cx="342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tkrawczyk@future-processing.com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D104C0-23A6-0455-5432-6113AF685A1F}"/>
              </a:ext>
            </a:extLst>
          </p:cNvPr>
          <p:cNvSpPr/>
          <p:nvPr/>
        </p:nvSpPr>
        <p:spPr>
          <a:xfrm>
            <a:off x="1018525" y="3871991"/>
            <a:ext cx="39606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FF5F00"/>
                </a:solidFill>
                <a:latin typeface="Calibri" panose="020F0502020204030204"/>
              </a:rPr>
              <a:t>Data Architect/Data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Processing Data Solutions (&gt;10 years)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Calibri" panose="020F0502020204030204"/>
              </a:rPr>
              <a:t>Data Lakehouse Enthusiast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Data Community Poland">
            <a:extLst>
              <a:ext uri="{FF2B5EF4-FFF2-40B4-BE49-F238E27FC236}">
                <a16:creationId xmlns:a16="http://schemas.microsoft.com/office/drawing/2014/main" id="{2BD3978F-8933-B905-2B8C-AA0BE135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12" y="3420207"/>
            <a:ext cx="1769804" cy="17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13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55460-8A90-5580-E513-0693E23A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C06125-C4C0-91A8-BDEB-045628E16F55}"/>
              </a:ext>
            </a:extLst>
          </p:cNvPr>
          <p:cNvSpPr/>
          <p:nvPr/>
        </p:nvSpPr>
        <p:spPr>
          <a:xfrm>
            <a:off x="2294559" y="1660783"/>
            <a:ext cx="95199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Overview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Governance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Databrick Unity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Catalog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Governance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Catalog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</a:t>
            </a: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Concepts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 to Unity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Catalog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Migration </a:t>
            </a:r>
            <a:r>
              <a:rPr lang="pl-PL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 current data architecture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 the Unity Catalog environment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 </a:t>
            </a:r>
            <a:r>
              <a:rPr lang="pl-PL" sz="2800" b="1" dirty="0">
                <a:solidFill>
                  <a:srgbClr val="FF5F00"/>
                </a:solidFill>
                <a:latin typeface="Calibri" panose="020F0502020204030204"/>
              </a:rPr>
              <a:t>…</a:t>
            </a:r>
            <a:endParaRPr kumimoji="0" lang="pl-PL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Unity </a:t>
            </a:r>
            <a:r>
              <a:rPr lang="pl-PL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Catalog</a:t>
            </a:r>
            <a:r>
              <a:rPr lang="pl-PL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 - </a:t>
            </a:r>
            <a:r>
              <a:rPr lang="pl-PL" sz="28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Benefits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Demo(s)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4662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DD212-5E12-3934-E6A7-76A0710F6D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Governa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n</a:t>
            </a:r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44ECE-7DA6-F350-BB12-50CFB7FC3ADB}"/>
              </a:ext>
            </a:extLst>
          </p:cNvPr>
          <p:cNvSpPr txBox="1"/>
          <p:nvPr/>
        </p:nvSpPr>
        <p:spPr>
          <a:xfrm>
            <a:off x="1186542" y="19924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Governance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E5188-774E-5C87-1177-C5F5A4BA127F}"/>
              </a:ext>
            </a:extLst>
          </p:cNvPr>
          <p:cNvSpPr txBox="1"/>
          <p:nvPr/>
        </p:nvSpPr>
        <p:spPr>
          <a:xfrm>
            <a:off x="1498374" y="4072406"/>
            <a:ext cx="9448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“You can think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Governance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introducing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Accountability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allow the organization to better manage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availability, usability, security and integrity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corporate data sources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18A94-BFE0-BA69-B5ED-89095E75121F}"/>
              </a:ext>
            </a:extLst>
          </p:cNvPr>
          <p:cNvSpPr txBox="1"/>
          <p:nvPr/>
        </p:nvSpPr>
        <p:spPr>
          <a:xfrm>
            <a:off x="1498374" y="3013501"/>
            <a:ext cx="8799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Governance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principled approach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data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its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 cycle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from acquisition to use to disposal.”</a:t>
            </a:r>
            <a:endParaRPr kumimoji="0" lang="pl-PL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BE710-6AAE-D8F8-01D4-874AD29C2D4E}"/>
              </a:ext>
            </a:extLst>
          </p:cNvPr>
          <p:cNvSpPr txBox="1"/>
          <p:nvPr/>
        </p:nvSpPr>
        <p:spPr>
          <a:xfrm>
            <a:off x="9964702" y="5741042"/>
            <a:ext cx="222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2"/>
              </a:rPr>
              <a:t>DAMA-DMBOK2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941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FCE1284D-BC06-5D33-A4B4-0F9E3B114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263" y="1260567"/>
            <a:ext cx="2826130" cy="362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23FC7-C130-8C39-57E2-CD56E456D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574" y="818683"/>
            <a:ext cx="9040131" cy="957299"/>
          </a:xfrm>
        </p:spPr>
        <p:txBody>
          <a:bodyPr/>
          <a:lstStyle/>
          <a:p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Governance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by Databricks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F18F7-E7CB-6A88-1A4E-E350FBDF82EC}"/>
              </a:ext>
            </a:extLst>
          </p:cNvPr>
          <p:cNvGrpSpPr/>
          <p:nvPr/>
        </p:nvGrpSpPr>
        <p:grpSpPr>
          <a:xfrm>
            <a:off x="916229" y="2938455"/>
            <a:ext cx="8207829" cy="3461657"/>
            <a:chOff x="2492829" y="2950029"/>
            <a:chExt cx="8207829" cy="34616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2FCE5A-7294-0B1A-E022-F9F5008A6C0C}"/>
                </a:ext>
              </a:extLst>
            </p:cNvPr>
            <p:cNvGrpSpPr/>
            <p:nvPr/>
          </p:nvGrpSpPr>
          <p:grpSpPr>
            <a:xfrm>
              <a:off x="2492829" y="2950029"/>
              <a:ext cx="3603171" cy="1524000"/>
              <a:chOff x="1382485" y="2667000"/>
              <a:chExt cx="3200401" cy="1524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0925B75-20CD-A477-DA86-75FF69483122}"/>
                  </a:ext>
                </a:extLst>
              </p:cNvPr>
              <p:cNvSpPr/>
              <p:nvPr/>
            </p:nvSpPr>
            <p:spPr>
              <a:xfrm>
                <a:off x="1382485" y="2667000"/>
                <a:ext cx="3200401" cy="1524000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5897F5-741F-11D4-5EA1-3CD1368AC3D0}"/>
                  </a:ext>
                </a:extLst>
              </p:cNvPr>
              <p:cNvSpPr txBox="1"/>
              <p:nvPr/>
            </p:nvSpPr>
            <p:spPr>
              <a:xfrm>
                <a:off x="1514307" y="2748045"/>
                <a:ext cx="2408185" cy="46166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Access Control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A57AB9-8012-CDC9-3E44-82D810C8B971}"/>
                </a:ext>
              </a:extLst>
            </p:cNvPr>
            <p:cNvSpPr/>
            <p:nvPr/>
          </p:nvSpPr>
          <p:spPr>
            <a:xfrm>
              <a:off x="6999514" y="2950029"/>
              <a:ext cx="3701144" cy="1524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079C08-3728-1726-D8FF-566BFE1DDD8D}"/>
                </a:ext>
              </a:extLst>
            </p:cNvPr>
            <p:cNvSpPr txBox="1"/>
            <p:nvPr/>
          </p:nvSpPr>
          <p:spPr>
            <a:xfrm>
              <a:off x="7287629" y="3124200"/>
              <a:ext cx="2466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Access </a:t>
              </a:r>
              <a:r>
                <a:rPr kumimoji="0" lang="pl-PL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Audit</a:t>
              </a:r>
              <a:endParaRPr kumimoji="0" lang="pl-PL" sz="24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C05FCBD-7C21-8F20-00EE-A9623CC03983}"/>
                </a:ext>
              </a:extLst>
            </p:cNvPr>
            <p:cNvGrpSpPr/>
            <p:nvPr/>
          </p:nvGrpSpPr>
          <p:grpSpPr>
            <a:xfrm>
              <a:off x="2492829" y="4887686"/>
              <a:ext cx="3603171" cy="1524000"/>
              <a:chOff x="1382485" y="2667000"/>
              <a:chExt cx="3200401" cy="15240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2AF97-DF53-257A-A46C-B47A5FCF9D07}"/>
                  </a:ext>
                </a:extLst>
              </p:cNvPr>
              <p:cNvSpPr/>
              <p:nvPr/>
            </p:nvSpPr>
            <p:spPr>
              <a:xfrm>
                <a:off x="1382485" y="2667000"/>
                <a:ext cx="3200401" cy="1524000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AD573D-462C-F028-96EF-95D501770832}"/>
                  </a:ext>
                </a:extLst>
              </p:cNvPr>
              <p:cNvSpPr txBox="1"/>
              <p:nvPr/>
            </p:nvSpPr>
            <p:spPr>
              <a:xfrm>
                <a:off x="1514307" y="2803932"/>
                <a:ext cx="162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</a:t>
                </a:r>
                <a:r>
                  <a:rPr kumimoji="0" lang="pl-PL" sz="2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5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Lineage</a:t>
                </a:r>
                <a:endParaRPr kumimoji="0" lang="pl-P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1A8955-7C1B-D600-43D9-511FFF081DB1}"/>
                </a:ext>
              </a:extLst>
            </p:cNvPr>
            <p:cNvGrpSpPr/>
            <p:nvPr/>
          </p:nvGrpSpPr>
          <p:grpSpPr>
            <a:xfrm>
              <a:off x="6999513" y="4887686"/>
              <a:ext cx="3701144" cy="1524000"/>
              <a:chOff x="1382485" y="2667000"/>
              <a:chExt cx="3200401" cy="1524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CB4518-9705-CE44-D3F9-9B557E9BAB4C}"/>
                  </a:ext>
                </a:extLst>
              </p:cNvPr>
              <p:cNvSpPr/>
              <p:nvPr/>
            </p:nvSpPr>
            <p:spPr>
              <a:xfrm>
                <a:off x="1382485" y="2667000"/>
                <a:ext cx="3200401" cy="1524000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l-PL" sz="1800" b="0" i="0" u="none" strike="noStrike" kern="1200" cap="none" spc="0" normalizeH="0" baseline="0" noProof="0">
                  <a:ln>
                    <a:noFill/>
                  </a:ln>
                  <a:solidFill>
                    <a:srgbClr val="FF5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B00E9F-A4B1-38CD-377B-7894D999F1BC}"/>
                  </a:ext>
                </a:extLst>
              </p:cNvPr>
              <p:cNvSpPr txBox="1"/>
              <p:nvPr/>
            </p:nvSpPr>
            <p:spPr>
              <a:xfrm>
                <a:off x="1627057" y="2841171"/>
                <a:ext cx="18090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5F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Discovery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314EF2-A6A4-E24C-56E8-6A8EE41AC531}"/>
                </a:ext>
              </a:extLst>
            </p:cNvPr>
            <p:cNvSpPr txBox="1"/>
            <p:nvPr/>
          </p:nvSpPr>
          <p:spPr>
            <a:xfrm>
              <a:off x="2590991" y="3600272"/>
              <a:ext cx="32981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Control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who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has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which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data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A1BCE0-9E04-5AB4-7215-CFDBA21E3CF0}"/>
                </a:ext>
              </a:extLst>
            </p:cNvPr>
            <p:cNvSpPr txBox="1"/>
            <p:nvPr/>
          </p:nvSpPr>
          <p:spPr>
            <a:xfrm>
              <a:off x="7298517" y="3618136"/>
              <a:ext cx="31735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Capture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and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record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access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45448-99D6-3F5D-5091-60852CBA7B94}"/>
                </a:ext>
              </a:extLst>
            </p:cNvPr>
            <p:cNvSpPr txBox="1"/>
            <p:nvPr/>
          </p:nvSpPr>
          <p:spPr>
            <a:xfrm>
              <a:off x="2590991" y="5510403"/>
              <a:ext cx="32981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Capture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upstream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sources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and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downstream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consumers</a:t>
              </a:r>
              <a:endPara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8DEAB0-F5D4-3C3F-14BF-B7C84EE31B74}"/>
                </a:ext>
              </a:extLst>
            </p:cNvPr>
            <p:cNvSpPr txBox="1"/>
            <p:nvPr/>
          </p:nvSpPr>
          <p:spPr>
            <a:xfrm>
              <a:off x="7200827" y="5538872"/>
              <a:ext cx="334743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Ability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for and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discover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authorized</a:t>
              </a:r>
              <a:r>
                <a:rPr kumimoji="0" lang="pl-P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l-PL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assets</a:t>
              </a:r>
              <a:endPara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578A6DD-5189-9F3B-9D47-8C673B8051F5}"/>
              </a:ext>
            </a:extLst>
          </p:cNvPr>
          <p:cNvSpPr txBox="1"/>
          <p:nvPr/>
        </p:nvSpPr>
        <p:spPr>
          <a:xfrm>
            <a:off x="792127" y="195481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</a:t>
            </a: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</a:t>
            </a: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</a:t>
            </a: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l-P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areas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69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AE4272-D3AA-684C-0103-D9D5D7561857}"/>
              </a:ext>
            </a:extLst>
          </p:cNvPr>
          <p:cNvSpPr txBox="1"/>
          <p:nvPr/>
        </p:nvSpPr>
        <p:spPr>
          <a:xfrm>
            <a:off x="558445" y="1822616"/>
            <a:ext cx="51288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(before Unity Catalog):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 due to Permissions on Files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 on Objects (Databases, Tables, Views,…)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 on Columns, Rows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Permissions on ML models, dashboards, features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permission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4327A-50C3-1BC0-0F7B-34A33D224BE2}"/>
              </a:ext>
            </a:extLst>
          </p:cNvPr>
          <p:cNvSpPr txBox="1"/>
          <p:nvPr/>
        </p:nvSpPr>
        <p:spPr>
          <a:xfrm>
            <a:off x="6348400" y="1930337"/>
            <a:ext cx="51380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Catalog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access control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lineage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discovery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capabilities across Databricks workspaces.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720D8B2-8E26-7500-C9A9-C6ED5E08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279" y="1783738"/>
            <a:ext cx="617075" cy="7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6EC8B9C-BD3E-E447-2E67-84CF94DE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1" y="3937042"/>
            <a:ext cx="7257283" cy="244145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4F5D2A-9C60-1BBB-F9C6-1E98AE6722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574" y="818683"/>
            <a:ext cx="9040131" cy="957299"/>
          </a:xfrm>
        </p:spPr>
        <p:txBody>
          <a:bodyPr/>
          <a:lstStyle/>
          <a:p>
            <a:r>
              <a:rPr lang="pl-P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Data </a:t>
            </a:r>
            <a:r>
              <a:rPr lang="pl-PL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Governance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" panose="00000500000000000000" pitchFamily="2" charset="-18"/>
              </a:rPr>
              <a:t> by Databricks</a:t>
            </a:r>
            <a:endParaRPr lang="pl-PL" sz="4400" dirty="0">
              <a:solidFill>
                <a:schemeClr val="tx1">
                  <a:lumMod val="85000"/>
                  <a:lumOff val="15000"/>
                </a:schemeClr>
              </a:solidFill>
              <a:latin typeface="Oswald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4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AAF447-3E35-B07E-D174-EC6EA4FF40A5}"/>
              </a:ext>
            </a:extLst>
          </p:cNvPr>
          <p:cNvSpPr txBox="1"/>
          <p:nvPr/>
        </p:nvSpPr>
        <p:spPr>
          <a:xfrm>
            <a:off x="1357132" y="747868"/>
            <a:ext cx="7103962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swald" panose="00000500000000000000" pitchFamily="2" charset="-18"/>
                <a:ea typeface="+mn-ea"/>
                <a:cs typeface="+mn-cs"/>
              </a:rPr>
              <a:t>Databricks – Unity Catalog</a:t>
            </a:r>
            <a:endParaRPr kumimoji="0" lang="pl-PL" sz="44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Oswald" panose="00000500000000000000" pitchFamily="2" charset="-18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59D630-536B-EE46-AEE5-BAE0AC116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82" y="2197775"/>
            <a:ext cx="11214123" cy="40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">
  <a:themeElements>
    <a:clrScheme name="FP_Brand">
      <a:dk1>
        <a:sysClr val="windowText" lastClr="000000"/>
      </a:dk1>
      <a:lt1>
        <a:srgbClr val="FFFFFF"/>
      </a:lt1>
      <a:dk2>
        <a:srgbClr val="FFFFFF"/>
      </a:dk2>
      <a:lt2>
        <a:srgbClr val="262626"/>
      </a:lt2>
      <a:accent1>
        <a:srgbClr val="FFA000"/>
      </a:accent1>
      <a:accent2>
        <a:srgbClr val="FF5F00"/>
      </a:accent2>
      <a:accent3>
        <a:srgbClr val="00B9E7"/>
      </a:accent3>
      <a:accent4>
        <a:srgbClr val="3777BC"/>
      </a:accent4>
      <a:accent5>
        <a:srgbClr val="A44082"/>
      </a:accent5>
      <a:accent6>
        <a:srgbClr val="5E2E86"/>
      </a:accent6>
      <a:hlink>
        <a:srgbClr val="FF5F00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7228</TotalTime>
  <Words>1541</Words>
  <Application>Microsoft Office PowerPoint</Application>
  <PresentationFormat>Widescreen</PresentationFormat>
  <Paragraphs>260</Paragraphs>
  <Slides>37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aileron-semibold</vt:lpstr>
      <vt:lpstr>Aptos</vt:lpstr>
      <vt:lpstr>Arial</vt:lpstr>
      <vt:lpstr>Calibri</vt:lpstr>
      <vt:lpstr>Calibri Light</vt:lpstr>
      <vt:lpstr>Consolas</vt:lpstr>
      <vt:lpstr>DM Sans</vt:lpstr>
      <vt:lpstr>DMSans</vt:lpstr>
      <vt:lpstr>Malleable-FP</vt:lpstr>
      <vt:lpstr>Malleable-FP Thin</vt:lpstr>
      <vt:lpstr>Oswald</vt:lpstr>
      <vt:lpstr>Roboto</vt:lpstr>
      <vt:lpstr>Office Theme</vt:lpstr>
      <vt:lpstr>CONTENT</vt:lpstr>
      <vt:lpstr>1_COVER</vt:lpstr>
      <vt:lpstr>Data Governance  z Databricks Unity Catalog  - raport z wdrożenia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Michał Sadowski</dc:creator>
  <cp:lastModifiedBy>Tomasz Krawczyk</cp:lastModifiedBy>
  <cp:revision>98</cp:revision>
  <dcterms:created xsi:type="dcterms:W3CDTF">2024-04-18T18:49:17Z</dcterms:created>
  <dcterms:modified xsi:type="dcterms:W3CDTF">2024-05-15T08:08:36Z</dcterms:modified>
</cp:coreProperties>
</file>